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1" r:id="rId7"/>
    <p:sldId id="266" r:id="rId8"/>
    <p:sldId id="263" r:id="rId9"/>
    <p:sldId id="260" r:id="rId10"/>
    <p:sldId id="264" r:id="rId11"/>
    <p:sldId id="265" r:id="rId1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630" autoAdjust="0"/>
  </p:normalViewPr>
  <p:slideViewPr>
    <p:cSldViewPr snapToGrid="0">
      <p:cViewPr varScale="1">
        <p:scale>
          <a:sx n="70" d="100"/>
          <a:sy n="70" d="100"/>
        </p:scale>
        <p:origin x="20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2AF01A2-CC65-4D3C-A8B1-EDF41669C36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D42EA1C-322F-4919-88D6-F70D3D201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84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7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main objective is to challenge what he sees as a commonly help perception that the Chain Ladder Reserve method can be applied to any loss reserve triangle as it has few if any required underlying assumptions.  </a:t>
            </a:r>
          </a:p>
          <a:p>
            <a:endParaRPr lang="en-US" dirty="0"/>
          </a:p>
          <a:p>
            <a:r>
              <a:rPr lang="en-US" dirty="0"/>
              <a:t>He seeks to achieve this by mathematically proving the existence of each of these assumptions and describing their implications for when this technique should be used.</a:t>
            </a:r>
          </a:p>
          <a:p>
            <a:endParaRPr lang="en-US" dirty="0"/>
          </a:p>
          <a:p>
            <a:r>
              <a:rPr lang="en-US" dirty="0"/>
              <a:t>Thereafter, and building on these assumptions, the author shows how once can calculate the standard deviation of the Chain-Ladder technique, why it is important.</a:t>
            </a:r>
          </a:p>
          <a:p>
            <a:endParaRPr lang="en-US" dirty="0"/>
          </a:p>
          <a:p>
            <a:r>
              <a:rPr lang="en-US" dirty="0"/>
              <a:t>He concludes with showing how certain plots can be used to visualize the assumptions and when the assumptions are not met,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99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this presentation is to provide a brief overview of the key topics addressed by Thomas Mack in “Measuring the Variability of Chain Ladder Reserve Estimates”.</a:t>
            </a:r>
          </a:p>
          <a:p>
            <a:endParaRPr lang="en-US" dirty="0"/>
          </a:p>
          <a:p>
            <a:r>
              <a:rPr lang="en-US" dirty="0"/>
              <a:t>We will start with an overview of the objective of the paper and what the author hopes to achieve. </a:t>
            </a:r>
          </a:p>
          <a:p>
            <a:endParaRPr lang="en-US" dirty="0"/>
          </a:p>
          <a:p>
            <a:r>
              <a:rPr lang="en-US" dirty="0"/>
              <a:t>Thereafter, we will discuss the primary assumptions and or key points that the author is trying to make</a:t>
            </a:r>
          </a:p>
          <a:p>
            <a:r>
              <a:rPr lang="en-US" dirty="0"/>
              <a:t>Thereafter, we will review the calculation for the </a:t>
            </a:r>
            <a:r>
              <a:rPr lang="en-US" dirty="0" err="1"/>
              <a:t>stdev</a:t>
            </a:r>
            <a:endParaRPr lang="en-US" dirty="0"/>
          </a:p>
          <a:p>
            <a:r>
              <a:rPr lang="en-US" dirty="0"/>
              <a:t>And validation of when to use the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1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endParaRPr lang="en-US" dirty="0"/>
          </a:p>
          <a:p>
            <a:r>
              <a:rPr lang="en-US" dirty="0"/>
              <a:t>Ri 	Represents the outstanding claims reserve of accident year </a:t>
            </a:r>
            <a:r>
              <a:rPr lang="en-US" dirty="0" err="1"/>
              <a:t>i</a:t>
            </a:r>
            <a:r>
              <a:rPr lang="en-US" dirty="0"/>
              <a:t> as Ci, I+1 – </a:t>
            </a:r>
            <a:r>
              <a:rPr lang="en-US" dirty="0" err="1"/>
              <a:t>i</a:t>
            </a:r>
            <a:r>
              <a:rPr lang="en-US" dirty="0"/>
              <a:t> has already been paid out / is known.</a:t>
            </a:r>
          </a:p>
          <a:p>
            <a:r>
              <a:rPr lang="en-US" dirty="0" err="1"/>
              <a:t>CiI</a:t>
            </a:r>
            <a:r>
              <a:rPr lang="en-US" dirty="0"/>
              <a:t>	Is the amount of the estimate, from accident year “</a:t>
            </a:r>
            <a:r>
              <a:rPr lang="en-US" dirty="0" err="1"/>
              <a:t>i</a:t>
            </a:r>
            <a:r>
              <a:rPr lang="en-US" dirty="0"/>
              <a:t>” to “I”</a:t>
            </a:r>
          </a:p>
          <a:p>
            <a:r>
              <a:rPr lang="en-US" dirty="0"/>
              <a:t>Ci               	The amount of reserves known.</a:t>
            </a:r>
          </a:p>
          <a:p>
            <a:endParaRPr lang="en-US" dirty="0"/>
          </a:p>
          <a:p>
            <a:pPr marL="232943" indent="-232943">
              <a:buAutoNum type="arabicParenBoth"/>
            </a:pPr>
            <a:r>
              <a:rPr lang="en-US" dirty="0" err="1"/>
              <a:t>CiI</a:t>
            </a:r>
            <a:r>
              <a:rPr lang="en-US" dirty="0"/>
              <a:t> 	is the projection of the ultimate claim amount and is the product of Ci * an age-to-age factor </a:t>
            </a:r>
            <a:r>
              <a:rPr lang="en-US" dirty="0" err="1"/>
              <a:t>Fk</a:t>
            </a:r>
            <a:endParaRPr lang="en-US" dirty="0"/>
          </a:p>
          <a:p>
            <a:pPr marL="232943" indent="-232943">
              <a:buAutoNum type="arabicParenBoth"/>
            </a:pPr>
            <a:r>
              <a:rPr lang="en-US" dirty="0" err="1"/>
              <a:t>Fk</a:t>
            </a:r>
            <a:endParaRPr lang="en-US" dirty="0"/>
          </a:p>
          <a:p>
            <a:pPr marL="232943" indent="-232943">
              <a:buAutoNum type="arabicParenBoth"/>
            </a:pPr>
            <a:endParaRPr lang="en-US" dirty="0"/>
          </a:p>
          <a:p>
            <a:pPr marL="232943" indent="-232943">
              <a:buAutoNum type="arabicParenBoth"/>
            </a:pPr>
            <a:endParaRPr lang="en-US" dirty="0"/>
          </a:p>
          <a:p>
            <a:r>
              <a:rPr lang="en-US" dirty="0"/>
              <a:t>Assumption:</a:t>
            </a:r>
          </a:p>
          <a:p>
            <a:r>
              <a:rPr lang="en-US" dirty="0"/>
              <a:t>	Because we are only using the immediate preceding year to calculate the next year, we can consider all </a:t>
            </a:r>
            <a:r>
              <a:rPr lang="en-US" dirty="0" err="1"/>
              <a:t>Cik</a:t>
            </a:r>
            <a:r>
              <a:rPr lang="en-US" dirty="0"/>
              <a:t> to be random variables. </a:t>
            </a:r>
          </a:p>
          <a:p>
            <a:r>
              <a:rPr lang="en-US" dirty="0"/>
              <a:t>Page 107	“The chain ladder method assumes  the existence of accident-year-independent factors F1……FI-1, such that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Formula	The expectation of (Ci, k+1) the next period</a:t>
            </a:r>
          </a:p>
          <a:p>
            <a:r>
              <a:rPr lang="en-US" dirty="0"/>
              <a:t> 	Is equal to </a:t>
            </a:r>
            <a:r>
              <a:rPr lang="en-US" dirty="0" err="1"/>
              <a:t>Cikfk</a:t>
            </a:r>
            <a:r>
              <a:rPr lang="en-US" dirty="0"/>
              <a:t> where I is greater than 1 and less than I</a:t>
            </a:r>
          </a:p>
          <a:p>
            <a:endParaRPr lang="en-US" dirty="0"/>
          </a:p>
          <a:p>
            <a:r>
              <a:rPr lang="en-US" dirty="0"/>
              <a:t>Explanation	3 is a conditional expected value</a:t>
            </a:r>
          </a:p>
          <a:p>
            <a:r>
              <a:rPr lang="en-US" dirty="0"/>
              <a:t>	This assumption is implicitly underlying the chain ladder method.</a:t>
            </a:r>
          </a:p>
          <a:p>
            <a:r>
              <a:rPr lang="en-US" dirty="0"/>
              <a:t>	Support</a:t>
            </a:r>
          </a:p>
          <a:p>
            <a:r>
              <a:rPr lang="en-US" dirty="0"/>
              <a:t>		(1) Formula (1) uses the same age-to-age factor for every accident year.</a:t>
            </a:r>
          </a:p>
          <a:p>
            <a:r>
              <a:rPr lang="en-US" dirty="0"/>
              <a:t>		Formula (1) only uses the most recent observed values Ci, as the basis for projecting to the ultimate, ignoring earlier amounts.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Subsequent development factors are uncorrelated </a:t>
            </a:r>
          </a:p>
          <a:p>
            <a:r>
              <a:rPr lang="en-US" dirty="0"/>
              <a:t>	Because </a:t>
            </a:r>
            <a:r>
              <a:rPr lang="en-US" dirty="0" err="1"/>
              <a:t>Cik</a:t>
            </a:r>
            <a:r>
              <a:rPr lang="en-US" dirty="0"/>
              <a:t> is a scalar and the formula only relies on the current k to make the next projection, all subsequent </a:t>
            </a:r>
            <a:r>
              <a:rPr lang="en-US" dirty="0" err="1"/>
              <a:t>fk’s</a:t>
            </a:r>
            <a:r>
              <a:rPr lang="en-US" dirty="0"/>
              <a:t> are uncorrelated. </a:t>
            </a:r>
          </a:p>
          <a:p>
            <a:r>
              <a:rPr lang="en-US" dirty="0"/>
              <a:t>	The development factor will be the same after a high </a:t>
            </a:r>
            <a:r>
              <a:rPr lang="en-US" dirty="0" err="1"/>
              <a:t>cik</a:t>
            </a:r>
            <a:r>
              <a:rPr lang="en-US" dirty="0"/>
              <a:t> value as a </a:t>
            </a:r>
            <a:r>
              <a:rPr lang="en-US" dirty="0" err="1"/>
              <a:t>lof</a:t>
            </a:r>
            <a:r>
              <a:rPr lang="en-US" dirty="0"/>
              <a:t> </a:t>
            </a:r>
            <a:r>
              <a:rPr lang="en-US" dirty="0" err="1"/>
              <a:t>cik</a:t>
            </a:r>
            <a:r>
              <a:rPr lang="en-US" dirty="0"/>
              <a:t> value.</a:t>
            </a:r>
          </a:p>
          <a:p>
            <a:endParaRPr lang="en-US" dirty="0"/>
          </a:p>
          <a:p>
            <a:r>
              <a:rPr lang="en-US" dirty="0"/>
              <a:t>	It almost seems like what he is saying is that we should not use the chain rule where we expect to have very volatile year to year changes in reserves.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1:</a:t>
            </a:r>
          </a:p>
          <a:p>
            <a:r>
              <a:rPr lang="en-US" dirty="0"/>
              <a:t>	All future periods are random variables.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2: </a:t>
            </a:r>
          </a:p>
          <a:p>
            <a:r>
              <a:rPr lang="en-US" dirty="0"/>
              <a:t>	Because the chain ladder method in neither 1 &amp; 2 takes into consideration any dependency between the accident years, we can conclude that the independence of the accident years is also an implicit assumption.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8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Independence of Accident Years</a:t>
            </a:r>
          </a:p>
          <a:p>
            <a:r>
              <a:rPr lang="en-US" dirty="0"/>
              <a:t>	Because the chain-ladder method takes into account any dependency between the accident years we can conclude that the</a:t>
            </a:r>
          </a:p>
          <a:p>
            <a:r>
              <a:rPr lang="en-US" dirty="0"/>
              <a:t>	independence of the accident years.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Cannot be assumed for every run-off triangle as certain changes, like inflation or major changes in claims handling can affect several accident years.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9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41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know if our estimator for the ultimate IBNR is on average equal to the mean of the actual.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5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CiI</a:t>
            </a:r>
            <a:r>
              <a:rPr lang="en-US" dirty="0"/>
              <a:t> 	is a point estimate formula</a:t>
            </a:r>
          </a:p>
          <a:p>
            <a:r>
              <a:rPr lang="en-US" dirty="0"/>
              <a:t>	Will always contain error as we are dealing with random variables.</a:t>
            </a:r>
          </a:p>
          <a:p>
            <a:r>
              <a:rPr lang="en-US" dirty="0"/>
              <a:t>MSE	Distance metric used to measure difference between point estimate and actual.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2EA1C-322F-4919-88D6-F70D3D201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74EC-E728-49B5-82B0-DE4B68CB8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CA891-8838-4F7A-9232-69649749B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3358D-3BC1-480B-90A3-8ED8C622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AC372-6747-45BE-A905-8192D169E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917A0-15B5-4A27-A013-B2F58A79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3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9674-8F86-45FB-81AB-6F2594B7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64A55-1E49-4D0C-8D86-6231FE8C2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E2BE5-1554-4A65-8BE2-C94EB2A4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32DE-BACA-44AF-9B46-D0DFD8EF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A2C6B-C880-4B65-89AC-F55E30C0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5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B854E-B663-474F-8E84-B8B15BC94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1F9C6-905D-4F1D-AEF4-71BEE608C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C5943-419C-4629-91E6-92C50D7D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BF7E4-1F28-44C7-B27A-F9ACA6E3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1B29-5078-4BB0-9C34-5988BB52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C680-EE19-4249-A116-A8415C9A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390D-0C4A-4D39-B980-51E0749A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87675-CDF2-4450-BCE7-7B4D09B6C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5FFD-772C-4A2B-A5C3-11C41F7F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0AA58-32BD-43DA-90E3-8B39488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6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49581-68ED-432A-B77A-F2F554579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BBACF-31D9-460E-99C5-8211A2FF7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4696D-BEE7-4863-B075-704E38F6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6617F-2CFF-46CC-BDF3-DA1FC710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31905-47A0-40FC-9311-6C411EBB1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C2F4-0CF0-4E56-BA66-584CE028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68FE-A1AA-4F1B-8E2C-DE804E41C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8F2B2-3F38-4C44-AD63-956F4EBEC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D13C8-0C3B-4851-8F08-0910E5D6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F8590-DCE8-487B-BF62-DF86BFB7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69FD4-48A0-4F46-8078-D3B74E29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5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096B-2C6E-4F08-ACC0-C11E5985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9873F-80E2-4908-9EAD-40298101B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24D58-5DDB-4B81-9157-2F123F0CC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DE24E-E174-492E-A4AE-6C9E27C4B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06E67-76BB-49CB-861C-B6AAED3F88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4FE558-CA91-49E3-A117-DB34576E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F8E40-261C-4675-BC39-1D38B945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6D027-9981-44A1-9DFE-81BF1EEE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0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CA59C-E3F2-47F1-A5B1-3E0254D5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0C7B0-56DA-432C-BD63-49224F06A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8F659-1E1B-47EA-8781-DC86CD83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63C7C-6379-476D-BC74-FA49B666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7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0A155F-62C8-4EF8-8101-7238C812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053D2-1457-418A-BF15-5D88A8E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93E6-EDD5-419D-AFE3-AFEB4848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4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EB10-0E9A-447F-ADC4-D9574587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2D4C-2867-4504-B238-253FBC4A2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35405-90AB-4AFC-97D0-F690EF813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276AD-11AD-4641-8D3F-FCAB81902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7842C-25B0-4863-9A92-C43FDBECB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69448-25EA-4B23-A2A4-6FC9EC6D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C543-5B5B-4AB1-85A7-11640BE79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F266DD-9660-419B-A4A4-D1F32D702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1A519-CBC5-496B-A304-14E1ECDE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62C9F-FDF4-43FC-956B-4107EC4BC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ABF5C-03D6-441C-A1D1-5DA988D7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A15A-DF0C-4826-9957-ACBDC726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C2AEC-258F-48C6-9160-1D1266D57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A466E-4A32-45F8-8622-13FC7077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6C297-FB05-4429-AF69-11336AD08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F0E3B-4FD4-4041-9F25-5FF0F3CE6983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77778-E5C7-4184-8B18-246034237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7A097-CA2F-4C2B-9376-E0EC6AC18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AFE86-B9E2-4798-A479-B572CB34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9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27A7E9-D341-4805-BE0F-C867CED0C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6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Chris Cirelli</a:t>
            </a:r>
          </a:p>
          <a:p>
            <a:pPr algn="r"/>
            <a:r>
              <a:rPr lang="en-US" dirty="0"/>
              <a:t>09/27/2020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74ABC2-7672-43F0-9B36-EB9ECFAC0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7679"/>
            <a:ext cx="94488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Paper Review </a:t>
            </a:r>
            <a:r>
              <a:rPr lang="en-US" sz="4400" i="1" dirty="0"/>
              <a:t>“Measuring the Variability of Chain Ladder Reserve Estimates”</a:t>
            </a:r>
            <a:br>
              <a:rPr lang="en-US" sz="4400" dirty="0"/>
            </a:br>
            <a:r>
              <a:rPr lang="en-US" sz="4400" dirty="0"/>
              <a:t>by Thomas Mac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5359C66-8A69-4739-9DD1-FC67A1C02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9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7"/>
    </mc:Choice>
    <mc:Fallback>
      <p:transition spd="slow" advTm="1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C4B7-238C-4BE6-8CDF-D1AC3CD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60800"/>
          </a:xfrm>
        </p:spPr>
        <p:txBody>
          <a:bodyPr/>
          <a:lstStyle/>
          <a:p>
            <a:r>
              <a:rPr lang="en-US" b="1" dirty="0"/>
              <a:t>Verifying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EB32-963D-44C5-B093-44D16497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056"/>
            <a:ext cx="6191250" cy="5197907"/>
          </a:xfrm>
        </p:spPr>
        <p:txBody>
          <a:bodyPr>
            <a:normAutofit/>
          </a:bodyPr>
          <a:lstStyle/>
          <a:p>
            <a:r>
              <a:rPr lang="en-US" sz="2000" dirty="0"/>
              <a:t>Review of Assumptions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These implicit assumptions may not be met for every scenario.</a:t>
            </a:r>
          </a:p>
          <a:p>
            <a:r>
              <a:rPr lang="en-US" sz="2000" dirty="0"/>
              <a:t>Utilize OLS method to estimate </a:t>
            </a:r>
            <a:r>
              <a:rPr lang="en-US" sz="2000" dirty="0" err="1"/>
              <a:t>fk</a:t>
            </a:r>
            <a:r>
              <a:rPr lang="en-US" sz="2000" dirty="0"/>
              <a:t>.</a:t>
            </a:r>
          </a:p>
          <a:p>
            <a:r>
              <a:rPr lang="en-US" sz="2000" dirty="0"/>
              <a:t>Facilitates utilizing OLS instruments to check underlying assumptions.</a:t>
            </a:r>
          </a:p>
          <a:p>
            <a:r>
              <a:rPr lang="en-US" sz="2000" dirty="0"/>
              <a:t>For instance, plotting the residuals to check for constant variance and if there are not trends.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495B6-DB10-49E2-AE52-495942DEE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31" y="1432659"/>
            <a:ext cx="6191250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C62A0-E683-4DC3-BD0C-D2FD34520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377" y="1657943"/>
            <a:ext cx="5009333" cy="3569150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CB5D996-15D3-40B7-9895-F6A030ED0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5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05"/>
    </mc:Choice>
    <mc:Fallback>
      <p:transition spd="slow" advTm="136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CAE4F0-D555-4F02-8B72-12F9111EB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FBF752-EC83-49AB-94CB-64EEB6314940}"/>
              </a:ext>
            </a:extLst>
          </p:cNvPr>
          <p:cNvSpPr txBox="1">
            <a:spLocks/>
          </p:cNvSpPr>
          <p:nvPr/>
        </p:nvSpPr>
        <p:spPr>
          <a:xfrm>
            <a:off x="838200" y="979056"/>
            <a:ext cx="10515600" cy="51979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2000" b="1" dirty="0"/>
              <a:t>Chain Ladder Weak Points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sz="2000" dirty="0"/>
              <a:t>The estimators of the last two or three factors rely on very few observations.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sz="2000" dirty="0"/>
              <a:t>That the known claim amount for the last accident year forms a very weak basis for a forecast to ultimate.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sz="2000" dirty="0"/>
              <a:t>Despite that statistical methods developed to test the applicability of the chain ladder method, one should obtain insight from actuaries and or underwriters knowledgeable about the business. 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9D656AC-53DB-4EB1-9D74-23CED6E8B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8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33"/>
    </mc:Choice>
    <mc:Fallback>
      <p:transition spd="slow" advTm="5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C5C6-4B7B-4FBA-9436-C4A241BE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1" y="40669"/>
            <a:ext cx="10515600" cy="1325563"/>
          </a:xfrm>
        </p:spPr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F659-A07A-40B6-9FF6-B444E251D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0877"/>
            <a:ext cx="10515600" cy="50560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</a:t>
            </a:r>
          </a:p>
          <a:p>
            <a:pPr marL="341313" indent="-341313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summarize the main points of the reference by Mack, T. titled Measuring the Variability of Chain Ladder Reserve Estimates (1993). 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Paper Objectives</a:t>
            </a:r>
          </a:p>
          <a:p>
            <a:pPr marL="341313" indent="-34131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 a commonly held perception that the Chain Ladder Reserve Estimate technique can be applied to any loss reserve scenario as it is devoid of any assumptions.</a:t>
            </a:r>
          </a:p>
          <a:p>
            <a:pPr marL="341313" indent="-34131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Mathematically prove </a:t>
            </a:r>
          </a:p>
          <a:p>
            <a:pPr marL="798513" lvl="1" indent="-34131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each of these assumptions and describe their implications for utility of this methodology for loss reserve estimations.</a:t>
            </a:r>
          </a:p>
          <a:p>
            <a:pPr marL="798513" lvl="1" indent="-34131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the Chain Ladder Reserve estimate can be used to develop confidence intervals for estimating IBNR reserves.</a:t>
            </a:r>
          </a:p>
          <a:p>
            <a:pPr marL="798513" lvl="1" indent="-341313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certain plains may be utilized to visualize these assumptions and applicability of the chain ladder method.</a:t>
            </a:r>
          </a:p>
          <a:p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FCCD435E-BA68-4225-A277-5F0FFEBAC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1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40"/>
    </mc:Choice>
    <mc:Fallback>
      <p:transition spd="slow" advTm="58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0ED4-096A-42A4-B014-4FE33740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08364"/>
          </a:xfrm>
        </p:spPr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1DA05-2ACA-48FE-8F97-38E9B5E93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7527"/>
            <a:ext cx="10515600" cy="51794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Brief Introduction to the Chain Ladder Reserve Technique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Assumptions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deviation and Confidence Intervals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3BD046E-8AFA-47B9-909C-BA56BBFB5C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0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84"/>
    </mc:Choice>
    <mc:Fallback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E146-96C9-42D2-B650-11595F16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23782" cy="1325563"/>
          </a:xfrm>
        </p:spPr>
        <p:txBody>
          <a:bodyPr/>
          <a:lstStyle/>
          <a:p>
            <a:r>
              <a:rPr lang="en-US" b="1" dirty="0"/>
              <a:t>Introduction – Chain Ladder Reserve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9887-9334-4A70-881C-B22DAD00F2A7}"/>
              </a:ext>
            </a:extLst>
          </p:cNvPr>
          <p:cNvSpPr txBox="1">
            <a:spLocks/>
          </p:cNvSpPr>
          <p:nvPr/>
        </p:nvSpPr>
        <p:spPr>
          <a:xfrm>
            <a:off x="838200" y="997527"/>
            <a:ext cx="10515600" cy="51794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563" lvl="1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300664-90B5-4278-B9B0-0A4FF736A5AC}"/>
              </a:ext>
            </a:extLst>
          </p:cNvPr>
          <p:cNvSpPr txBox="1">
            <a:spLocks/>
          </p:cNvSpPr>
          <p:nvPr/>
        </p:nvSpPr>
        <p:spPr>
          <a:xfrm>
            <a:off x="990600" y="1149927"/>
            <a:ext cx="10515600" cy="51794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Chain Laddering is a technique for estimating ultimate IBNR claim amounts.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key assumption of the chain ladder method is that historical patters in claims activity will persist in the future.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Utilizing age-to-age factors calculated from loss triangles in order to estimate subsequent loss periods.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BC0E-A892-4D0A-9B5C-C4697729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6166" y="6176964"/>
            <a:ext cx="6867233" cy="544512"/>
          </a:xfrm>
        </p:spPr>
        <p:txBody>
          <a:bodyPr/>
          <a:lstStyle/>
          <a:p>
            <a:pPr algn="l"/>
            <a:r>
              <a:rPr lang="en-US" b="1" dirty="0"/>
              <a:t>References</a:t>
            </a:r>
            <a:endParaRPr lang="en-US" dirty="0"/>
          </a:p>
          <a:p>
            <a:pPr algn="l"/>
            <a:r>
              <a:rPr lang="en-US" dirty="0"/>
              <a:t>https://en.wikipedia.org/wiki/Chain-ladder_method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81DA0-64F1-4B8D-95B9-F07B7AC64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167" y="4064063"/>
            <a:ext cx="5257800" cy="1985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CA34AA-830A-4627-BC9D-D3C6D59AF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948" y="4068036"/>
            <a:ext cx="3632200" cy="1981780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A538CDB5-5680-4EFF-B122-63DBAB30AF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77"/>
    </mc:Choice>
    <mc:Fallback>
      <p:transition spd="slow" advTm="11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C4B7-238C-4BE6-8CDF-D1AC3CD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60800"/>
          </a:xfrm>
        </p:spPr>
        <p:txBody>
          <a:bodyPr>
            <a:normAutofit/>
          </a:bodyPr>
          <a:lstStyle/>
          <a:p>
            <a:r>
              <a:rPr lang="en-US" b="1" dirty="0"/>
              <a:t>Assumption 1 &amp;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EB32-963D-44C5-B093-44D16497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979056"/>
            <a:ext cx="9984474" cy="5721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All future periods are random variables &amp; All accident years are independent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dirty="0"/>
              <a:t>Outstanding Claim Reserve – Accident year (</a:t>
            </a:r>
            <a:r>
              <a:rPr lang="en-US" sz="2000" dirty="0" err="1"/>
              <a:t>i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The amount to be estimated from accident year </a:t>
            </a:r>
            <a:r>
              <a:rPr lang="en-US" sz="2000" dirty="0" err="1"/>
              <a:t>i</a:t>
            </a:r>
            <a:r>
              <a:rPr lang="en-US" sz="2000" dirty="0"/>
              <a:t>…..I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Age-to-Age factor used to estimate the subsequent years reserve amount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Expectation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4A56C-AB0D-4675-A1ED-21479FCB6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87" y="1564874"/>
            <a:ext cx="4126791" cy="810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4718F-4492-464C-9AE3-BC33E4F7E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75" y="3008698"/>
            <a:ext cx="8086725" cy="61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9E1B52-EB33-47A2-80B4-6C946F342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887" y="5786437"/>
            <a:ext cx="9629792" cy="707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DB24E-595F-4933-BF8E-5F5D0B124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520" y="4260706"/>
            <a:ext cx="7515225" cy="952500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C97EA824-8B5B-4FCD-8E22-9C4B49476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68"/>
    </mc:Choice>
    <mc:Fallback>
      <p:transition spd="slow" advTm="148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C4B7-238C-4BE6-8CDF-D1AC3CD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60800"/>
          </a:xfrm>
        </p:spPr>
        <p:txBody>
          <a:bodyPr/>
          <a:lstStyle/>
          <a:p>
            <a:r>
              <a:rPr lang="en-US" b="1" dirty="0"/>
              <a:t>Assumption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EB32-963D-44C5-B093-44D16497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056"/>
            <a:ext cx="10515600" cy="5197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variance of </a:t>
            </a:r>
            <a:r>
              <a:rPr lang="en-US" sz="2000" b="1" dirty="0" err="1"/>
              <a:t>Cj</a:t>
            </a:r>
            <a:r>
              <a:rPr lang="en-US" sz="2000" b="1" dirty="0"/>
              <a:t> is equivalent to </a:t>
            </a:r>
            <a:r>
              <a:rPr lang="en-US" sz="2000" b="1" dirty="0" err="1"/>
              <a:t>Cjk</a:t>
            </a:r>
            <a:r>
              <a:rPr lang="en-US" sz="2000" b="1" dirty="0"/>
              <a:t> times some proportionality constant alpha k^2.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Formula 2 is the weighted average of the observed individual development factors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Indv</a:t>
            </a:r>
            <a:r>
              <a:rPr lang="en-US" sz="2000" dirty="0"/>
              <a:t>. Development factor is an unbiased estimator for </a:t>
            </a:r>
            <a:r>
              <a:rPr lang="en-US" sz="2000" dirty="0" err="1"/>
              <a:t>fk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6B6D7-E532-4BC1-8861-24F34BFCB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618" y="1433183"/>
            <a:ext cx="60960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8BD39-5E44-4406-9D73-F23125758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618" y="2595397"/>
            <a:ext cx="4495800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19736-03FA-45F9-8723-222DFC4E9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925" y="4538152"/>
            <a:ext cx="5781675" cy="1524000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5C5AE064-9032-40F6-A764-6D91AEB59E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70"/>
    </mc:Choice>
    <mc:Fallback>
      <p:transition spd="slow" advTm="107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9CBE8-29AA-4870-9529-D051B90A1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546"/>
            <a:ext cx="10515600" cy="5849417"/>
          </a:xfrm>
        </p:spPr>
        <p:txBody>
          <a:bodyPr>
            <a:normAutofit/>
          </a:bodyPr>
          <a:lstStyle/>
          <a:p>
            <a:r>
              <a:rPr lang="en-US" sz="1800" dirty="0" err="1"/>
              <a:t>Cjk</a:t>
            </a:r>
            <a:r>
              <a:rPr lang="en-US" sz="1800" dirty="0"/>
              <a:t> is assume to be inversely proportion to Var(</a:t>
            </a:r>
            <a:r>
              <a:rPr lang="en-US" sz="1800" dirty="0" err="1"/>
              <a:t>Cj</a:t>
            </a:r>
            <a:r>
              <a:rPr lang="en-US" sz="1800" dirty="0"/>
              <a:t> / </a:t>
            </a:r>
            <a:r>
              <a:rPr lang="en-US" sz="1800" dirty="0" err="1"/>
              <a:t>Cjk</a:t>
            </a:r>
            <a:r>
              <a:rPr lang="en-US" sz="1800" dirty="0"/>
              <a:t>) or alpha*k^2 / </a:t>
            </a:r>
            <a:r>
              <a:rPr lang="en-US" sz="1800" dirty="0" err="1"/>
              <a:t>Cjk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variance of </a:t>
            </a:r>
            <a:r>
              <a:rPr lang="en-US" sz="1800" dirty="0" err="1"/>
              <a:t>Cj</a:t>
            </a:r>
            <a:r>
              <a:rPr lang="en-US" sz="1800" dirty="0"/>
              <a:t>, k+1 is equal to </a:t>
            </a:r>
            <a:r>
              <a:rPr lang="en-US" sz="1800" dirty="0" err="1"/>
              <a:t>Cjk</a:t>
            </a:r>
            <a:r>
              <a:rPr lang="en-US" sz="1800" dirty="0"/>
              <a:t> time some constant alpha k ^2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061F3-4B30-4170-B8A3-F795C6463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516" y="980364"/>
            <a:ext cx="6200775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A6B1E-8DAA-4DB2-9A0F-B01E217D0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191" y="3554851"/>
            <a:ext cx="6134100" cy="1724025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E958E4E4-360F-402E-BEA7-EFE86271B1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7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02"/>
    </mc:Choice>
    <mc:Fallback>
      <p:transition spd="slow" advTm="60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C4B7-238C-4BE6-8CDF-D1AC3CD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60800"/>
          </a:xfrm>
        </p:spPr>
        <p:txBody>
          <a:bodyPr/>
          <a:lstStyle/>
          <a:p>
            <a:r>
              <a:rPr lang="en-US" b="1" dirty="0"/>
              <a:t>Calculating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EB32-963D-44C5-B093-44D16497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056"/>
            <a:ext cx="10515600" cy="5197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Point estimate for the future time period will always include a margin of error.</a:t>
            </a:r>
          </a:p>
          <a:p>
            <a:pPr>
              <a:buFontTx/>
              <a:buChar char="-"/>
            </a:pPr>
            <a:r>
              <a:rPr lang="en-US" sz="2000" dirty="0"/>
              <a:t>We want to know if the estimator </a:t>
            </a:r>
            <a:r>
              <a:rPr lang="en-US" sz="2000" dirty="0" err="1"/>
              <a:t>CiI</a:t>
            </a:r>
            <a:r>
              <a:rPr lang="en-US" sz="2000" dirty="0"/>
              <a:t> is at least on average equal to the mean of </a:t>
            </a:r>
            <a:r>
              <a:rPr lang="en-US" sz="2000" dirty="0" err="1"/>
              <a:t>CiI</a:t>
            </a:r>
            <a:r>
              <a:rPr lang="en-US" sz="2000" dirty="0"/>
              <a:t>.</a:t>
            </a:r>
          </a:p>
          <a:p>
            <a:pPr>
              <a:buFontTx/>
              <a:buChar char="-"/>
            </a:pPr>
            <a:r>
              <a:rPr lang="en-US" sz="2000" dirty="0"/>
              <a:t>Also want to know the average distance for each point estimation. </a:t>
            </a:r>
          </a:p>
          <a:p>
            <a:pPr>
              <a:buFontTx/>
              <a:buChar char="-"/>
            </a:pPr>
            <a:r>
              <a:rPr lang="en-US" sz="2000" dirty="0"/>
              <a:t>MSE </a:t>
            </a:r>
          </a:p>
          <a:p>
            <a:pPr>
              <a:buFontTx/>
              <a:buChar char="-"/>
            </a:pPr>
            <a:r>
              <a:rPr lang="en-US" sz="2000" dirty="0"/>
              <a:t>Var(X)</a:t>
            </a:r>
          </a:p>
          <a:p>
            <a:pPr>
              <a:buFontTx/>
              <a:buChar char="-"/>
            </a:pPr>
            <a:r>
              <a:rPr lang="en-US" sz="2000" dirty="0"/>
              <a:t>Sqrt of MSE is Standard Error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r>
              <a:rPr lang="en-US" sz="2000" dirty="0"/>
              <a:t>MSE depends on an unknown parameter </a:t>
            </a:r>
            <a:r>
              <a:rPr lang="en-US" sz="2000" dirty="0" err="1"/>
              <a:t>fk</a:t>
            </a:r>
            <a:r>
              <a:rPr lang="en-US" sz="2000" dirty="0"/>
              <a:t> and alpha k^2.</a:t>
            </a:r>
          </a:p>
          <a:p>
            <a:pPr>
              <a:buFontTx/>
              <a:buChar char="-"/>
            </a:pPr>
            <a:r>
              <a:rPr lang="en-US" sz="2000" dirty="0"/>
              <a:t>Must develop an estimator for </a:t>
            </a:r>
            <a:r>
              <a:rPr lang="en-US" sz="2000" dirty="0" err="1"/>
              <a:t>mse</a:t>
            </a:r>
            <a:r>
              <a:rPr lang="en-US" sz="2000" dirty="0"/>
              <a:t>(</a:t>
            </a:r>
            <a:r>
              <a:rPr lang="en-US" sz="2000" dirty="0" err="1"/>
              <a:t>CiI</a:t>
            </a:r>
            <a:r>
              <a:rPr lang="en-US" sz="2000" dirty="0"/>
              <a:t>) &amp; sqrt is SE.</a:t>
            </a:r>
          </a:p>
          <a:p>
            <a:pPr>
              <a:buFontTx/>
              <a:buChar char="-"/>
            </a:pPr>
            <a:r>
              <a:rPr lang="en-US" sz="2000" dirty="0"/>
              <a:t>Which is also the standard error of the reserve estimate Ri.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85B95-CFA1-4893-9E29-58C91ED1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644" y="2110498"/>
            <a:ext cx="3124200" cy="3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AE501-E0E0-4C65-9EEC-50EBFD9FD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644" y="2655101"/>
            <a:ext cx="2505075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32079-251F-42D6-9103-57A9E23F3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263" y="4878819"/>
            <a:ext cx="5457825" cy="1000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1CEC0-464D-4865-BF0B-F37A506EC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263" y="5608164"/>
            <a:ext cx="5895975" cy="619125"/>
          </a:xfrm>
          <a:prstGeom prst="rect">
            <a:avLst/>
          </a:prstGeom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5E679A75-B527-4C28-B40E-189E422FF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9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23"/>
    </mc:Choice>
    <mc:Fallback>
      <p:transition spd="slow" advTm="83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6C4B7-238C-4BE6-8CDF-D1AC3CD76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60800"/>
          </a:xfrm>
        </p:spPr>
        <p:txBody>
          <a:bodyPr/>
          <a:lstStyle/>
          <a:p>
            <a:r>
              <a:rPr lang="en-US" b="1" dirty="0"/>
              <a:t>Calculating Confidence Intervals (CI)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EB32-963D-44C5-B093-44D16497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9056"/>
            <a:ext cx="10515600" cy="51979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Claims can never be 100% accurately predicted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 help facilitate business decision integration into reserving policy as they provide a confidence probability.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with other claim reserving practices (comparing CI’s).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CI only for Ri.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If the volume of claims is large, rely on central limits theorem and assume distribution of Ri is normal.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Will not hold for all scenarios.  Therefore, take log normal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B57E3-E613-4E15-9225-90303A08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443" y="3953669"/>
            <a:ext cx="6391275" cy="2886075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B363ED8D-0317-4178-99FB-7F6CCEFBF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12"/>
    </mc:Choice>
    <mc:Fallback>
      <p:transition spd="slow" advTm="12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1332</Words>
  <Application>Microsoft Office PowerPoint</Application>
  <PresentationFormat>Widescreen</PresentationFormat>
  <Paragraphs>170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Paper Review “Measuring the Variability of Chain Ladder Reserve Estimates” by Thomas Mac</vt:lpstr>
      <vt:lpstr>Objective</vt:lpstr>
      <vt:lpstr>Content</vt:lpstr>
      <vt:lpstr>Introduction – Chain Ladder Reserve Technique</vt:lpstr>
      <vt:lpstr>Assumption 1 &amp; 2</vt:lpstr>
      <vt:lpstr>Assumption 3</vt:lpstr>
      <vt:lpstr>PowerPoint Presentation</vt:lpstr>
      <vt:lpstr>Calculating Variance</vt:lpstr>
      <vt:lpstr>Calculating Confidence Intervals (CI)</vt:lpstr>
      <vt:lpstr>Verifying Assumptions</vt:lpstr>
      <vt:lpstr>Final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– Measuring the Variability of Chain Ladder Reserve Estimates</dc:title>
  <dc:creator>Chris Cirelli</dc:creator>
  <cp:lastModifiedBy>Chris Cirelli</cp:lastModifiedBy>
  <cp:revision>28</cp:revision>
  <cp:lastPrinted>2020-09-28T17:30:52Z</cp:lastPrinted>
  <dcterms:created xsi:type="dcterms:W3CDTF">2020-09-27T15:38:42Z</dcterms:created>
  <dcterms:modified xsi:type="dcterms:W3CDTF">2020-09-28T18:56:57Z</dcterms:modified>
</cp:coreProperties>
</file>